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3" autoAdjust="0"/>
    <p:restoredTop sz="94344" autoAdjust="0"/>
  </p:normalViewPr>
  <p:slideViewPr>
    <p:cSldViewPr>
      <p:cViewPr varScale="1">
        <p:scale>
          <a:sx n="110" d="100"/>
          <a:sy n="110" d="100"/>
        </p:scale>
        <p:origin x="-16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0C9DA19-BCBA-4200-9795-D2F2181B94FC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442D40-B4A7-4CF3-8AC6-C971AD326E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140968"/>
            <a:ext cx="3142044" cy="223224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5517232"/>
            <a:ext cx="5637010" cy="88211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 smtClean="0"/>
              <a:t>Рахматуллина И.Н.</a:t>
            </a:r>
          </a:p>
          <a:p>
            <a:pPr algn="r"/>
            <a:r>
              <a:rPr lang="ru-RU" dirty="0" smtClean="0"/>
              <a:t>ВОСПИТАТЕЛЬ 1 </a:t>
            </a:r>
            <a:r>
              <a:rPr lang="ru-RU" dirty="0" smtClean="0"/>
              <a:t>КАТЕГОРИИ</a:t>
            </a:r>
          </a:p>
          <a:p>
            <a:pPr algn="r"/>
            <a:r>
              <a:rPr lang="ru-RU" dirty="0" smtClean="0"/>
              <a:t>МАДОУ «Детский сад №43»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548680"/>
            <a:ext cx="7200800" cy="4016737"/>
          </a:xfrm>
        </p:spPr>
        <p:txBody>
          <a:bodyPr/>
          <a:lstStyle/>
          <a:p>
            <a:pPr marL="182880" indent="0">
              <a:buNone/>
            </a:pPr>
            <a:r>
              <a:rPr lang="ru-RU" sz="4400" dirty="0" smtClean="0"/>
              <a:t>Проектный метод в дошкольном образовании на примере обучения детей ПДД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47793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412776"/>
            <a:ext cx="7200800" cy="612068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b="0" dirty="0" smtClean="0"/>
              <a:t>- «В гостях у </a:t>
            </a:r>
            <a:r>
              <a:rPr lang="ru-RU" sz="2400" b="0" dirty="0" err="1" smtClean="0"/>
              <a:t>Всезнамуса</a:t>
            </a:r>
            <a:r>
              <a:rPr lang="ru-RU" sz="2400" b="0" dirty="0" smtClean="0"/>
              <a:t> или зачем светофору три глаза»;</a:t>
            </a:r>
            <a:br>
              <a:rPr lang="ru-RU" sz="2400" b="0" dirty="0" smtClean="0"/>
            </a:br>
            <a:r>
              <a:rPr lang="ru-RU" sz="2400" b="0" dirty="0" smtClean="0"/>
              <a:t>- «Школа пешеходных наук»;</a:t>
            </a:r>
            <a:br>
              <a:rPr lang="ru-RU" sz="2400" b="0" dirty="0" smtClean="0"/>
            </a:br>
            <a:r>
              <a:rPr lang="ru-RU" sz="2400" b="0" dirty="0" smtClean="0"/>
              <a:t>- «Мы пассажиры»;</a:t>
            </a:r>
            <a:br>
              <a:rPr lang="ru-RU" sz="2400" b="0" dirty="0" smtClean="0"/>
            </a:br>
            <a:r>
              <a:rPr lang="ru-RU" sz="2400" b="0" dirty="0" smtClean="0"/>
              <a:t>- «Слушай и запоминай, ну-ка транспорт угадай»</a:t>
            </a:r>
            <a:br>
              <a:rPr lang="ru-RU" sz="2400" b="0" dirty="0" smtClean="0"/>
            </a:br>
            <a:r>
              <a:rPr lang="ru-RU" sz="2400" b="0" dirty="0" smtClean="0"/>
              <a:t>- Знакомство с макетом прилегающей территории.</a:t>
            </a:r>
            <a:br>
              <a:rPr lang="ru-RU" sz="2400" b="0" dirty="0" smtClean="0"/>
            </a:br>
            <a:r>
              <a:rPr lang="ru-RU" sz="2400" b="0" dirty="0" smtClean="0"/>
              <a:t/>
            </a:r>
            <a:br>
              <a:rPr lang="ru-RU" sz="2400" b="0" dirty="0" smtClean="0"/>
            </a:br>
            <a:r>
              <a:rPr lang="ru-RU" sz="3200" b="0" u="sng" dirty="0"/>
              <a:t>Продуктивные виды деятельности:</a:t>
            </a:r>
            <a:r>
              <a:rPr lang="ru-RU" sz="3200" u="sng" dirty="0"/>
              <a:t/>
            </a:r>
            <a:br>
              <a:rPr lang="ru-RU" sz="3200" u="sng" dirty="0"/>
            </a:br>
            <a:r>
              <a:rPr lang="ru-RU" sz="2400" b="0" dirty="0" smtClean="0"/>
              <a:t>- «Моя улица»-</a:t>
            </a:r>
            <a:r>
              <a:rPr lang="ru-RU" sz="2400" b="0" dirty="0" err="1" smtClean="0"/>
              <a:t>конструктирование</a:t>
            </a:r>
            <a:r>
              <a:rPr lang="ru-RU" sz="2400" b="0" dirty="0" smtClean="0"/>
              <a:t>;</a:t>
            </a:r>
            <a:br>
              <a:rPr lang="ru-RU" sz="2400" b="0" dirty="0" smtClean="0"/>
            </a:br>
            <a:r>
              <a:rPr lang="ru-RU" sz="2400" b="0" dirty="0" smtClean="0"/>
              <a:t>- «В машине, машине шофер сидит»-рисование;</a:t>
            </a:r>
            <a:br>
              <a:rPr lang="ru-RU" sz="2400" b="0" dirty="0" smtClean="0"/>
            </a:br>
            <a:r>
              <a:rPr lang="ru-RU" sz="2400" b="0" dirty="0" smtClean="0"/>
              <a:t>- «Улица города»-коллективная аппликация;</a:t>
            </a:r>
            <a:br>
              <a:rPr lang="ru-RU" sz="2400" b="0" dirty="0" smtClean="0"/>
            </a:br>
            <a:r>
              <a:rPr lang="ru-RU" sz="2400" b="0" dirty="0" smtClean="0"/>
              <a:t>- «Светофор» – аппликация, лепка;</a:t>
            </a:r>
            <a:br>
              <a:rPr lang="ru-RU" sz="2400" b="0" dirty="0" smtClean="0"/>
            </a:br>
            <a:endParaRPr lang="ru-RU" sz="24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Занятия по развитию речи, ознакомление с окружающим миром, беседы:</a:t>
            </a:r>
          </a:p>
        </p:txBody>
      </p:sp>
      <p:pic>
        <p:nvPicPr>
          <p:cNvPr id="5122" name="Picture 2" descr="http://cs.pikabu.ru/images/big_size_comm/2013-06_5/1372094416421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556792"/>
            <a:ext cx="231055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7219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babystore.lv/pics/products/big/20130526000246RmK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853" y="4941168"/>
            <a:ext cx="2687147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40" y="1556792"/>
            <a:ext cx="9036496" cy="5832648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-</a:t>
            </a:r>
            <a:r>
              <a:rPr lang="ru-RU" sz="3200" b="0" dirty="0" smtClean="0"/>
              <a:t>Сюжетно-ролевые игры «Мы водители», «Поездка в автобусе», Мы едем на трамвайчике»;</a:t>
            </a:r>
            <a:br>
              <a:rPr lang="ru-RU" sz="3200" b="0" dirty="0" smtClean="0"/>
            </a:br>
            <a:r>
              <a:rPr lang="ru-RU" sz="3200" b="0" dirty="0"/>
              <a:t/>
            </a:r>
            <a:br>
              <a:rPr lang="ru-RU" sz="3200" b="0" dirty="0"/>
            </a:br>
            <a:r>
              <a:rPr lang="ru-RU" sz="3200" b="0" dirty="0" smtClean="0"/>
              <a:t>-Дидактические игры «Нади свой цвет», «Хорошо-плохо», «Собери светофор»</a:t>
            </a:r>
            <a:br>
              <a:rPr lang="ru-RU" sz="3200" b="0" dirty="0" smtClean="0"/>
            </a:br>
            <a:r>
              <a:rPr lang="ru-RU" sz="3200" b="0" dirty="0"/>
              <a:t/>
            </a:r>
            <a:br>
              <a:rPr lang="ru-RU" sz="3200" b="0" dirty="0"/>
            </a:br>
            <a:r>
              <a:rPr lang="ru-RU" sz="3200" b="0" dirty="0" smtClean="0"/>
              <a:t>-Настольная игра «Сложи машину»</a:t>
            </a:r>
            <a:br>
              <a:rPr lang="ru-RU" sz="3200" b="0" dirty="0" smtClean="0"/>
            </a:br>
            <a:endParaRPr lang="ru-RU" sz="3200" b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551384"/>
            <a:ext cx="21050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Игры</a:t>
            </a:r>
            <a:endParaRPr lang="ru-RU" sz="6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http://img-fotki.yandex.ru/get/9169/981986.63/0_8b594_5bc883cd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8555"/>
            <a:ext cx="2377777" cy="201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3087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834970"/>
            <a:ext cx="7236296" cy="4104456"/>
          </a:xfrm>
        </p:spPr>
        <p:txBody>
          <a:bodyPr/>
          <a:lstStyle/>
          <a:p>
            <a:pPr marL="0" indent="0" algn="l">
              <a:lnSpc>
                <a:spcPct val="114000"/>
              </a:lnSpc>
              <a:buNone/>
            </a:pPr>
            <a:r>
              <a:rPr lang="ru-RU" sz="3200" b="0" dirty="0" smtClean="0"/>
              <a:t>- Михалков С. «Дядя Степа-</a:t>
            </a:r>
            <a:r>
              <a:rPr lang="ru-RU" sz="3200" b="0" dirty="0" err="1" smtClean="0"/>
              <a:t>миллиционер</a:t>
            </a:r>
            <a:r>
              <a:rPr lang="ru-RU" sz="3200" b="0" dirty="0" smtClean="0"/>
              <a:t>», «Моя улица»;</a:t>
            </a:r>
            <a:br>
              <a:rPr lang="ru-RU" sz="3200" b="0" dirty="0" smtClean="0"/>
            </a:br>
            <a:r>
              <a:rPr lang="ru-RU" sz="3200" b="0" dirty="0" smtClean="0"/>
              <a:t>- Носов Н. «Автомобиль»;</a:t>
            </a:r>
            <a:br>
              <a:rPr lang="ru-RU" sz="3200" b="0" dirty="0" smtClean="0"/>
            </a:br>
            <a:r>
              <a:rPr lang="ru-RU" sz="3200" b="0" dirty="0" smtClean="0"/>
              <a:t>- Дорохов А. «Зеленый, желтый, красный»;</a:t>
            </a:r>
            <a:br>
              <a:rPr lang="ru-RU" sz="3200" b="0" dirty="0" smtClean="0"/>
            </a:br>
            <a:r>
              <a:rPr lang="ru-RU" sz="3200" b="0" dirty="0" smtClean="0"/>
              <a:t>- </a:t>
            </a:r>
            <a:r>
              <a:rPr lang="ru-RU" sz="3200" b="0" dirty="0" err="1" smtClean="0"/>
              <a:t>Дугилов</a:t>
            </a:r>
            <a:r>
              <a:rPr lang="ru-RU" sz="3200" b="0" dirty="0" smtClean="0"/>
              <a:t> А. «Моя улица»; Загадки, стихи о транспорте, о дорожных знаках</a:t>
            </a:r>
            <a:endParaRPr lang="ru-RU" sz="3200" b="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16632"/>
            <a:ext cx="6930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Художественная литература</a:t>
            </a:r>
          </a:p>
        </p:txBody>
      </p:sp>
      <p:pic>
        <p:nvPicPr>
          <p:cNvPr id="7172" name="Picture 4" descr="http://www.playing-field.ru/img/2015/052208/242850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0" y="954886"/>
            <a:ext cx="3196178" cy="591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cdn-nus-1.pinme.ru/tumb/600/photo/40/6d/406de76535836fc4270359c53f009e4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3091"/>
            <a:ext cx="2975373" cy="206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4366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gymn3.pinsk.edu.by/ru/sm.aspx?guid=69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351" y="4293096"/>
            <a:ext cx="3116288" cy="234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95185"/>
            <a:ext cx="8784976" cy="4822472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b="0" dirty="0" smtClean="0"/>
              <a:t>-Издание буклета для родителей «Как научить ребенка безопасному поведению на улице»</a:t>
            </a:r>
            <a:br>
              <a:rPr lang="ru-RU" sz="3200" b="0" dirty="0" smtClean="0"/>
            </a:br>
            <a:r>
              <a:rPr lang="ru-RU" sz="3200" b="0" dirty="0" smtClean="0"/>
              <a:t>-Консультация «Роль семьи в воспитании у детей навыков дисциплинированного поведения»</a:t>
            </a:r>
            <a:br>
              <a:rPr lang="ru-RU" sz="3200" b="0" dirty="0" smtClean="0"/>
            </a:br>
            <a:r>
              <a:rPr lang="ru-RU" sz="3200" b="0" dirty="0" smtClean="0"/>
              <a:t>-Памятка для родителей: «Что могут сами дети», «Юному пешеходу».</a:t>
            </a:r>
            <a:endParaRPr lang="ru-RU" sz="32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63025"/>
            <a:ext cx="6287299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Работа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255389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0516_1235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76672"/>
            <a:ext cx="3960440" cy="5256584"/>
          </a:xfrm>
          <a:prstGeom prst="rect">
            <a:avLst/>
          </a:prstGeom>
        </p:spPr>
      </p:pic>
      <p:pic>
        <p:nvPicPr>
          <p:cNvPr id="4" name="Рисунок 3" descr="20160516_1243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76672"/>
            <a:ext cx="2987824" cy="5184576"/>
          </a:xfrm>
          <a:prstGeom prst="rect">
            <a:avLst/>
          </a:prstGeom>
        </p:spPr>
      </p:pic>
      <p:pic>
        <p:nvPicPr>
          <p:cNvPr id="6" name="Рисунок 5" descr="20160516_1236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267744" y="1916832"/>
            <a:ext cx="5256584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692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0516_1238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467542" y="857249"/>
            <a:ext cx="3888434" cy="4941795"/>
          </a:xfrm>
          <a:prstGeom prst="rect">
            <a:avLst/>
          </a:prstGeom>
        </p:spPr>
      </p:pic>
      <p:pic>
        <p:nvPicPr>
          <p:cNvPr id="5" name="Рисунок 4" descr="20160516_1239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572000" y="857250"/>
            <a:ext cx="3888432" cy="487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555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0160516_1249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764704"/>
            <a:ext cx="4211960" cy="5143500"/>
          </a:xfrm>
          <a:prstGeom prst="rect">
            <a:avLst/>
          </a:prstGeom>
        </p:spPr>
      </p:pic>
      <p:pic>
        <p:nvPicPr>
          <p:cNvPr id="4" name="Рисунок 3" descr="20160516_1249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764704"/>
            <a:ext cx="4355976" cy="514350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20160516_1241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8640960" cy="52565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332656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Спасибо</a:t>
            </a:r>
            <a:r>
              <a:rPr lang="ru-RU" dirty="0" smtClean="0"/>
              <a:t> </a:t>
            </a:r>
            <a:r>
              <a:rPr lang="ru-RU" sz="2400" dirty="0" smtClean="0"/>
              <a:t>за внимание!</a:t>
            </a:r>
            <a:endParaRPr lang="ru-RU" sz="2400" dirty="0"/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lvira.Idiyatullina\Desktop\00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326465"/>
            <a:ext cx="2750443" cy="258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008" y="116632"/>
            <a:ext cx="8712968" cy="439248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800" u="sng" dirty="0" smtClean="0"/>
              <a:t>Вид проекта:</a:t>
            </a:r>
            <a:br>
              <a:rPr lang="ru-RU" sz="2800" u="sng" dirty="0" smtClean="0"/>
            </a:br>
            <a:r>
              <a:rPr lang="ru-RU" sz="2800" dirty="0" smtClean="0"/>
              <a:t>Краткосрочный, групповой, познавательно-игровой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/>
              <a:t>Участники проекта:</a:t>
            </a:r>
            <a:r>
              <a:rPr lang="ru-RU" sz="2800" dirty="0" smtClean="0"/>
              <a:t> дети средней группы, воспитатели, родители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/>
              <a:t>Цель проекта:</a:t>
            </a:r>
            <a:br>
              <a:rPr lang="ru-RU" sz="2800" u="sng" dirty="0" smtClean="0"/>
            </a:br>
            <a:r>
              <a:rPr lang="ru-RU" sz="2800" dirty="0" smtClean="0"/>
              <a:t>Формирование у детей дошкольного возраста основ безопасного поведения на улицах города, в транспорте</a:t>
            </a:r>
            <a:endParaRPr lang="ru-RU" sz="2800" u="sng" dirty="0"/>
          </a:p>
        </p:txBody>
      </p:sp>
    </p:spTree>
    <p:extLst>
      <p:ext uri="{BB962C8B-B14F-4D97-AF65-F5344CB8AC3E}">
        <p14:creationId xmlns:p14="http://schemas.microsoft.com/office/powerpoint/2010/main" val="2002227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8859"/>
            <a:ext cx="8208912" cy="5608493"/>
          </a:xfrm>
          <a:effectLst/>
        </p:spPr>
        <p:txBody>
          <a:bodyPr/>
          <a:lstStyle/>
          <a:p>
            <a:pPr marL="0" indent="0" algn="l">
              <a:buNone/>
            </a:pPr>
            <a:r>
              <a:rPr lang="ru-RU" b="0" dirty="0" smtClean="0"/>
              <a:t>-</a:t>
            </a:r>
            <a:r>
              <a:rPr lang="ru-RU" sz="2800" dirty="0" smtClean="0"/>
              <a:t>Обучение детей безопасному поведению на автомобильных дорогах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-Формирование потребности у дошкольников в изучении и соблюдении ПДД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-Вырабатывать у дошкольников привычку правильно вести себя на дорогах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-Воспитание навыков безопасного поведения на улицах, дорогах, в транспорте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Задачи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2370259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1336"/>
            <a:ext cx="9144000" cy="5976664"/>
          </a:xfrm>
        </p:spPr>
        <p:txBody>
          <a:bodyPr/>
          <a:lstStyle/>
          <a:p>
            <a:pPr marL="0" indent="809625" algn="ctr">
              <a:lnSpc>
                <a:spcPct val="125000"/>
              </a:lnSpc>
              <a:buNone/>
            </a:pPr>
            <a:r>
              <a:rPr lang="ru-RU" sz="2400" b="0" dirty="0" smtClean="0"/>
              <a:t>В современных условиях, когда увеличился поток машин, культура поведения на дорогах становится просто жизненной необходимостью. И формировать эту культуру следует с детства. </a:t>
            </a:r>
            <a:r>
              <a:rPr lang="ru-RU" sz="2400" b="0" dirty="0"/>
              <a:t/>
            </a:r>
            <a:br>
              <a:rPr lang="ru-RU" sz="2400" b="0" dirty="0"/>
            </a:br>
            <a:r>
              <a:rPr lang="ru-RU" sz="2400" b="0" dirty="0" smtClean="0"/>
              <a:t>        Дети в дошкольном возрасте совсем не воспринимают машину как </a:t>
            </a:r>
            <a:r>
              <a:rPr lang="ru-RU" sz="2400" b="0" dirty="0" err="1" smtClean="0"/>
              <a:t>угрозу.Они</a:t>
            </a:r>
            <a:r>
              <a:rPr lang="ru-RU" sz="2400" b="0" dirty="0" smtClean="0"/>
              <a:t> еще не умеют управлять своим поведением. Желание постоянно открывать что-то новое, непосредственность часто ставят их перед реальными опасностями в быстро меняющийся дорожной обстановке.</a:t>
            </a:r>
            <a:br>
              <a:rPr lang="ru-RU" sz="2400" b="0" dirty="0" smtClean="0"/>
            </a:br>
            <a:r>
              <a:rPr lang="ru-RU" sz="2400" b="0" dirty="0" smtClean="0"/>
              <a:t>       Данный проект направлен на то, чтобы научить ребенка безопасному поведению на дороге и предотвратить дорожно-транспортное </a:t>
            </a:r>
            <a:r>
              <a:rPr lang="ru-RU" sz="2400" b="0" dirty="0" err="1" smtClean="0"/>
              <a:t>проишествие</a:t>
            </a:r>
            <a:endParaRPr lang="ru-RU" sz="24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55822" y="189711"/>
            <a:ext cx="33618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6004950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razvitie-pro.ru/wp-content/uploads/bfi_thumb/-%D0%BA%D0%BD%D0%B8%D0%B3%D0%B0-%D0%B4%D0%BB%D1%8F-%D1%80%D0%BE%D0%B4%D0%B8%D1%82%D0%B5%D0%BB%D1%8F-2yq14j77a5v3hgenubrg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05138"/>
            <a:ext cx="1788135" cy="264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9368"/>
            <a:ext cx="8136904" cy="5688632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2800" dirty="0" smtClean="0"/>
              <a:t>Повышение культуры поведения детей н улице и в общественном транспорте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Умение предвидеть возможную опасность, находить способы избегать ее</a:t>
            </a:r>
            <a:endParaRPr lang="ru-RU" sz="280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180564"/>
            <a:ext cx="649889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600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Ожидаемый  результат</a:t>
            </a:r>
          </a:p>
        </p:txBody>
      </p:sp>
      <p:sp>
        <p:nvSpPr>
          <p:cNvPr id="4" name="AutoShape 2" descr="data:image/jpeg;base64,/9j/4AAQSkZJRgABAQAAAQABAAD/2wCEAAkGBxAPEBIQEBAPEBAPEBAOFQ8QEBAVDw8NFxEXGBURFhUYHSkgGRomGxYVIjIiJisrLi4uGB8zODgtNygtLisBCgoKDg0OGhAQGi0lICYtLS0tLS0tLS0tLS0tLS0tLS0tLS0tLS0tLS0tLS0tLS0tLS0tLS0tLS0tLS0tLS0tLf/AABEIAREAuAMBEQACEQEDEQH/xAAcAAEAAQUBAQAAAAAAAAAAAAAAAwEEBQYHCAL/xABKEAACAgEBBAYHBQcAAxEAAAABAgADBBEFEiExBgcyQVFyEyJhcYGRsRQjQlKCM0NikqGiwbLD0QgVJFRjZHODk5SjpLPC0vDx/8QAGwEBAAIDAQEAAAAAAAAAAAAAAAQFAQMGAgf/xAA5EQACAgEBBQUHAgYBBQEAAAAAAQIDEQQFEiExQQYTUWFxIjKBkaGxwRTRIyQzUuHwQhY0YnLiFf/aAAwDAQACEQMRAD8A7jAEAQBAEAQBAEAQBAEAQBAEAQBAEAQBAEAQBAIsrsP5G+kAlgCAIAgCAIAgDWAY7aG3sPG/b5eLR7Lb6kOvuYwDE3dYOyV55+OfIS/+iDMby8TYqrHyi/kW56zdjf8AHV/7HJ/+Exvx8T1+nt/tfyZLX1jbIblnUjzLYv8ApKI3l4nl02LnF/IvsPphsy4ha8/DZjyQZFW+fcpOs9HhprmZtWBGoIIPeOIMGBrAKwBAEAQBAEAQCLK7D+RvpAJYAgCAIAgCAab086cps7SmpRdluu8KydEqTl6Swjjp4KOJ07uc1W2xrWWTtBs+3WWblfLq+iOQbY6Q5+YScjKtKn91WxqpA8Nxef6tZXz1kny4HZabs5p61mftPz/Yw1eCi8lUe4ATQ7pPmy0r2dVD3YpfAk+ziee8Zt/SRKHGEd4zD0iPhsUT0rWa5aJMgswte4H3z2rSLZs9PofeFdfjHXHuvo46/c2ug19oU6H4zfHUSXUrLtjUy5x+XA2bZnWbtfH0DXV5Kg9nIqUnTwDpun56zdHU+JVW7EX/ABeDc9jddFDaLmYttB77KSLax7SODD4AzfG6LK23Zl9fJZ9DoGxOkeHnLvYuTVd3lVb7xfMh9ZfiJsyQHFp4aMrrMmBAEAQBAIsrsP5G+kAlgCAIAgCARZFoRWduCorOT/CBqYB5qzM58q2zJs1L5Dm06/hU9hPcF0HwlJqLN+xn0/Y+kWn0kV1ay/VkU0FsU1jBhyS5lYwN5CDJ8swHMzKi2eJWRjzZ8parcmU+4ienCS5o1Q1NNjxGSZ9FBPOTa4pkb0Az0ps0z08WWtuLNsbCBbovAtd1kYOpZXXk6kq6nxDDiJIhY1yKnUaOEliccm+9FOtfMxSteZrmUci3AZVY8Q3Kz3NofbJML88JFDqdl49qr5Hbdi7YozaVyMawW1PyYcCD3qwPFWHeDxkkp2mnhl/BgQBAIsrsP5G+kAlgCAUMAjqyEckKysVOjBWBKt4HTkYBJAMV0s1+wZm72vsmRp7/AETQDzpX2R7h9Jz0uZ9hqxuLHgg50ERWWLJNRbRbJi7/AK1mpJ5JqdFHt05mb5WqPCBW16N3fxNR8F0Xrjmyoxih1rJA70JJUj/BmO8UliS+J7/RypkpUS4dU22sfhk9zkAkAk+A5maorLJl1jhBySyW9eLvetb6x57v4F+HefbNzsxwh8yFXou89vU8X0XRfuySzFRvwgEciBoR7iJ4jbJPmbrdDRNY3UvNcGfWOrAaMd7Tk3eR7fbMWOL4o96WNsE42POOT6teZLNZLKaQYwQZFIImyEsES+hSRi7k0MlReShur3WbD0D6WPsrJFmrHGtIW+riQU5elUfmXn7RqPCSarMcGUu0dGrI95H3kel6rAyhlIZWAYMORUjUESWc8fcAQCLK7D+RvoYBLAEAgznK1WMvNa3Ye8KSIByuvEOFjYu0MUaXV01WWheeXUVDWpZ+YtqxBPJtD4zjdDtWyOunCx8HJ/AnOpSr4HVcTIW1EsQ7yWItisO9GGoPyM7IglM6sNVYp4hq3UjxBUjSAeYcI61prz3F+koLVibXmfW9DLe01bf9q+x92vujkSeQAGpJ7gB3mIQcnhGdTqIUVucuhnttdGV2bhrl7TyHqsu9WrBxlRr2fTXRrG1UaDTUgaDlqSQDZw0cEuJw2p7Samcn3fBGh7P28TZuuPUY6AkgsvhqQAD79BPF2jju5iStmdorXaq9RxT4Z8DPW2hRqeQldGLk8I7G++NUHOT4I2qjoUacN9obVufEx0UOMeoKclwdNxWLcFZjw3dCePEjutKtHFLMjhdd2iusk408F9TlO1NsektLUI1FYPqp6V3bTxZmPE+4AeySO6hjGEU72hqnLe7yXzMnsLazWH0dh1bTUN4+IMg6rTKK3onWbB21ZdPuLnl9GZyV51ogFDBh8jG5qyVWyj1scFlNxWNHojqe2kcjZNIY6tjNZiHyodax8K2QSwg8xTOR1Nfd2yj5m7z0aBAIsrsP5G+kAlgCAfFoBBB5EEfOYyDQdj172zq624mqs4589RNbf1Uz5rtCLq2hZj+778SypeYozHVrcW2dUh5473Yv6a7WVP7d2fRdPPfqjLxSIFixNo2dxqCPEETceDy/SNFA8NR8jKK/+pL1Pq+y3nR1f+q+xnOguGL9q4aMAVWx7yDyJrqZl/uCn4SToo+02Ufae1xoUV1f4LPr52gX2wtdu81OPTQBWDpqrHffQ9xOumvsEtDhDQekOTjW5VtmHU1GOzA11MdWQbo146nv1PPvgyng6R1c7PGXtLERwGSsNlMp5N6NfVH87IfhK7Sw/iNnY7d1Mv0lcc+9jPwRs3+6SyHXDxKwTuWZDu3gWWv1Qf5j8pYnGnGsTpB6PZ1+B6CtjkXV3/aCfvECaeoBp7PH8R8YBj9lMRfXp+cCarv6cifsyTWrrx4o3iUR9WEAQDHZxkmopdcywm8qjuHUCD9gyj3HPbT/ALtRrJ1XuI5XaH/cS/3odPmwhiARZXYfyN9IBLALHa+1asSv0tzELvKiqqlnssbsoijizH/BPITxOahHek8LxMpN8EaNbZXtW6+2+q0U4xTHrx790BbNwWWWlVYjeO+oBJ1AXu1M5TbW1ZxlXHTS4NZyuvHH4JdNXPeRjejuzrrK7q6ckY+KmTkLWK1V7yd/V95rN4Ku+W0GhJBB1ErtdqK4yhO2G9NxWW20uXlh58TZFPik8IvcS/L2IjsGXMxTY19iOqplAnTeat10Q8B2So1PeJb7L27XPdplDd8Mf5NdlG9mSZ0bGvWxFsU6pYqup8UYag/IzqCGeZ7V0dx4W2r8rGEo9R/UkfU9jvOiq9EZzq8v9HtfDJ5O11Xxah9P6gSToX7TKbtTDNMX4P8ADNj67er2/PZM7DX0lyIKrKQQGsrBJV114ajU6jvGnhLM4U5AOg+0Frstux3oqqUsz2jd1PIKo5kkkTDeFk91wc5KK68DoXVXcKdrUKf3tN9A824H/wBWZA0csyZ1vaSncpq8uH0/wdS6xuiS7Xwmx94JajC2pzyW4AjQ+wgkH3ywOPPOWT1b7XrsNRwbWIOgZCprb2htdNPfAMpf0ObZq1LkFTlXMbCi8RTQndr+YsV/lMjaue7X6l32f0zu1kX0jxf4JJTH0pCAUY8IR5k8IxWW+pkutFBq55ZazaQGz0V1QbPNGyaCRo2QbMo6d62Odw/yBJYQWI4OQ1E9+2UvM3WejSIBFldh/I30gEsA53nbYbNz8bRFGLW+YKnOpsuvSvcNunJV0NoHMkanvnM7d1sZUWUwfGLWfmSaYNSTY2Uypfm0tpvPZXkqD+KpqVTX2+tWwnNahOdVNkeia4eKbf5JK955Nb6O7HN2RctT2Y1GJawF9BZWylOulO92CtZ1XkTwA4acbTWatV0xc0pSkuT/AOPn45lz8DXGOW0jPJgvtW9sXfYYeMEGRbr97cxHChSORI4s3cCNOJ1EvYWzYv8AmJr0Ri63c9lHR60CgKoACgAAcgByAnWEI805w0vvHhk5I+V7yk1P9Vn1DYjzoa/Qt6tofZr6LxrvU31XAKCSQrgsNB4jUfGe9I8Tz0I23oqzTuHV8uvI6B0i60rbH3dnFBWum9dbW+8WI13VQ6aacOJk67VKvguJy2zNh2arMpvdS4cuJqm3+lO0c6k491tJQsjEikq/qsG04NppqB3SO9blNNFvHsw65xnXZy8UYelrq7arKrDW1LCxbeBffHsPDx118ZpruUMyXMtdbs+eqUaZP2VxcupmR0o2mDr/AL4ZGvuq0+W5pPf62fgRf+mNLjGWZXA6x9qU8HejJXTlZXuOf1IdB/LNsdd/ciBf2V61T+a/Y13aW07sy+zIvUK76KFDbypUOyoPvJJ9pMj6m5WNY5FvsPZ8tJXKM17TfPx8MEEil6IMkWQ2gnuC4kbUSxEw9p1MlxRzl0syLrYuzGzMmjFU6HItSreHNUJ9dh7lDH4TdVHMiv11vd0yfw+Z6txqFrRa0G6laqiqOQRRoB8hJxypLAEAiyuw/kb6QCRhqCPEQDlNS7uDjOr1pkbOIB9K26guqVqrq7D+EMC4146ag6HScFfGUNddXYm1NtcOeG8pr05k+PGtNdCTEwjtV6snIxxTj1b5VXOt95IK8SOC1d/M73A8AOOmy5bPjKqqe9J82uS/+vsZ9/DaM3m59GIiUonEjcqx6EBdtO5UHIDvJ0A7zK+mi3USdkn6yfL5nttRMT0a21bs6+85eLdTi5TJd6bWuw0XBQh9ItZJCFQvEa6aHXhxna7K12nVap7xNrlzX3I18JSe8kdJouWxVdGV0cBldSCrKeRBHMS+Ip5v2wm7l5Y8MzK/9djKXV/1WfTNgPOgr+P3ZaaSPkuHFMtFf0TNvA7jHeDAEhTpoQflzknHeRWOaKhT/SWz3092TzlccPqn+59NnJ+E7x8F4meFTLrwNstpU4xW95+CWSeotuje0Dd4Hd7JrmlnhyJdDm4J2LDPueSQIAgCAIBaZj8JurRXayeEYsmSShfM3/qS2b6baRuI1XEoZ/dbYdxf7fSSVp1zZSbXs92HxO/ySUggCARZXYfyN9IBLANb6R9D8bLD2LXVXl6pamQU1+/rYMhcfiX1QD36EzVZVGxNS6rHmZUmjB5G3rKFIycTLpdAS25RbdToBxZba1IK8NeOh05gTh7ezmqjZiGGuj/cmq+GCmwagtbZt+guyVFhLaD0GNzrq17gFOp/iJPhK/VycprT1+7Hhw6vq/28jZH+5mHv6W+ntrrRFTGsfc+02qSLDpqFRARuhtCA7d+nA6iWMdjSppds+MkuS6evp4I2ShYoqWMI2XquZvs2Qv7mvOuSnwFe4hdR7BabROw0Epy00HPnj/foV16xY8HJuk66Z+aP+d3n5vr/AJkPWf1WfQ+zjzoI+r+5jHYAangBIyTfBF1OagnKXIjovWwarqR46HQ+7xnucHDmaNPqq9Qm4cvQkAmvJIUYrkisHoivZgPVAJ9p0E9wSb4kbUzsjHNay/Mt8XKc9pRulioZdeY7yPD2zdZVBcnxK7Sa2+bTsj7LbSa/3l5l7IxcoQZKGDD4Ixua8lVopNbPLwWU3FWd06itmejwbMkjjlXtodP3NXqD+70knVLEUctr7N++XlwOlibCGIAgEWV2H8jfSASwBAMX0pxXvwcqqrjZbjX1qPF2rIA+PKYfIHP+k9rZuAfsZV9fR79THdbcRgbKGB5MQpUqfEicBoYLSa7+YTWG/n0ZZZzFNGHZK8mocmrsUEe4jh7p03GMjoko21+TRf7C27nbOpFFQxr6K97cW0Mlq6sSdbE1DcSeJXU95MmQ1eFiS+RT27H45hLh5mhZ+e+TkZFzqqPZe7FEJKqSBwBPEyJqpb08+R1vZ+Dr0u4+kmWuTTvqV101mmue48llq9P38HBvmQ+jarsDeT8nevlP+Js3o2e9wfiQ+5t0jzUsw/t6r0/Y+0zEP4tD4NwPyM8uqS6G+vaFEuDlh+D4MPmVj8QJ8BxPyEKmb6GbNoUQ4b2X5cfsRkPbw0KJ3k9th4Ad3vnv2K/Nkd9/q+GN2HnzfounqXaKAAANABoB4CaJSbeWWVdcYRUYrCRWYNggHxYdBMxRrtlhGIyW1MmQRzmpnlsg1J7PrHkAOZY8h85tisvBBttUISl4I9WdGNljDw8fGH7imusnxcL67fFtT8ZYHIN5eTKQYEAQCLK7D+RvpAJYAgFDAMLtXorh5LmyyoradNbabLKbHA5BmrILfHWarKa7Pfin6o9KTjyNS230IsxfvNnobaTqXxGsJtD8y9TufW1PEqxHE6g901W6ZS5Fho9oOn2Z8V9jV8raK16rcl1DDgVupsQ6/qGh+EhuixdC6jr6Jr3seppaOGsuI5G3X+1Zr1Caaz4F9sOcZ0zcXlbz+yJZHLsQCOytSOKg+8Az1GTXJmi2muSzKKZbV+kHFa0A/LybT5aCb3ucnJlbX+oXt11RS8OT/YvAf/yR2W8G2llFZg9CAIBb5L6CbILLIeqnhGW6L9H6raxkXrv75O5WewqgkbxHeTp3+ySpzcPZicqoq9uc+XRGayej2O2jJWtdiMro9YCsjqdVYaeBAPGeY3Ti+Yno6ZrdwdA6D9L3vf7HmboylUslqjRMqsczp+Gwd45HmO8CxquViOb1eklp5eRu2s2kQrAEAiyuw/kb6QCWAIAgCAUMAEQDgXWKmm1sz2mhv/Lp/slVrvfXod72Vf8ALSX/AJfhGvSEdQIAgCDAgyIAgCAY/MeSK0U+tsPnD2xk0p6OqzdQEkAqCVJOpAJ7tZJe7Lmig7qab3JYXobn0Z2zZkIPTIVJZ0W0KRVcyBS4X+IBl1Hy79NdtOFvLkYp1KlN1SftIu9s4+8hdWauysGxLUdkZHAOhDqQR3g6EcCZ4qk4yTPeqpjbW0/U2LHzH2f6DNpsyGxLVqa/HutusApcD71RYSUddQeHaAIIJ0Ir9mbWtlqJae954tZObspju7yNyr6Z7OYhTkqhJ0BtSypSe4BrFAnRxurk8Rkn8SLuyXQzysCNRxB469xE2nkjyuw/kb6QCSAVgCAIAgCAcI6z102tke2vHb/w9P8AErNd7yO67KP+BNef4NXkA6tCAIAgCAIAgHzYdBMo8WPCMRlPqZLguBzupnmRbs2gJ8OM2pZZClJRi2zti7BFeDsvZb61tYtu0LbV09ItybrMiMeTb94/SjDkZ42rq3pNLvxWXlI5WuUp2uecPmXON0NqDBsi+7JVSCK39GtRI5FlRRv+48PZOPu25fOLjXFR81z+pYTtssWJPgT7VcZV9eInFUeu+8jlXSjbyVn+J2C8PyhvZNGnT09Ur5c2mo+bfN+iX1NEuPsozmTipYpVlBBGhBA0lbC2cHlM9mJ6LZDYOYMAnXFyFdqFJ/YXqN5ql/gZQSB3FTpz0n0DYm0Zamvdn7y6+KIeoqUfaRvOV2H8jfSXpGJIAgFYAgCAIBw3rWGm1bPbjYx/q4/xK3X80dv2Tf8ADs9UalK865CAIAgyIMCDIgwW+U+gmyCIeqniJibDqZLRz1jyzNdB9kfbdoY1BGqG0W2f9DX67a+w6Afqm6mOZZKzaVu5TjxPQXTAYJpQZoY62fcio2DJ9Pof2Jr9cNprrp3a68NZIudag3Zjd655HNxzngahVsyyyzX0u0qMMI4KX30i2ywld3dNY31UDe11bXiJx20NVoIpLSQTnnnjK+T4fQmVxsfvMzexGxExw+LuegO+2+hLb7AkOzNxLNqDqTqdRKHVfqJXbt3vcsP6Y6JG1YxlH1kbXqQUtrrXkMiLcunowXGtZJ8GOgHtI8Z5r0c5Oa6x5rrw5/Iy2jVdpZNle08dHYtrmYl1ROmqo7im2oewa6/9YZ1GwVFuE4LHOMvun8eXwNV3utM6xk/s38jfQzriCSQBAKwBAEAQDiPW6mm1AfzYdH9LbZXa/odn2TlwtXp+TTpXHZCAIMiDAgCDJQwYbMfm2SRWim1tnQsJIKnJ13qE2Nxyc5h4YlZI8NHtI9n7MfAyZRHEcnN7Ut37d3w+5v3SfZN7205eMEstoS2k0WEKLaLGQtuPp6rgoNNeB5HTgRF2loVrKe7bx1Xr5kGqzcZrG1czLyx9loxMuq9/VL3UOtNAPN2t7DAc9FY66cJzei7PX13J24wuuSU74bvAvq9m14OWMSj9jZhJc1Y/c21FalsPh6RfmaWPeZJ7T0QUYXcpZx6r/H5PGmk8tGOx6KzRl4Vp0rqsZVOuhWi1d9N0926xYDw3BKSc5d7VfDm0s+q4P59fU3qOcxIOg9T7Ty8XMtp3kxMclr2VlrfNZVANWvbHBm1GoHDvnXbM0L00pvlFvgvIjXWKUUkdQyew/kb6S4IxJAEArAEAQBAOMdci6bRqPjhr/S5/9sr9fyR1/ZN+3avJfk0eVp2yEAQBBkQYEA+LW0EzFGq2WEYjIfUyZBYRz2onvSICfAEnuAGpJ7gBNkVl4IVk1CLk+h6k6E7F+wYGPjfjrrBsI7729aw/zMZYJYWDj5ycpOT6mcmTyU0mMA57YcrHvyh9jyci6/JssW6tVNduPr9yu+TogRNE0JHFWPfqea2rsnU6zUqSa3cYXl48CVTZCMeJ97O6CWZDtftC1lFpTewaWHozWmu6ltvNuZJC6Du1I11s9HsyqiMU+LX5PE7228G+11qoCqAqqAoUDQKoGgAHcJZmg+crsP5G+kAkgCAVgCAIAgHIeuqvTLxG/Pj3L/LYh/8AfIOuXspnVdlJYvnHxX5OfSrO7QgCAIAgCAWmXZwm2tFfq7MIxbGSihk8s2vqu2J9t2nSGGtWN/wuzhw9Qj0a/FyvDwUyRRHLyVG1bt2tQXU9JCSznysAQCmkArAEAiyuw/kb6QCSAIBWAIAgCAcy67sf7vDt/LdbTr56t7/VSJrFmovuzdm7rUvFNHLZUH0dCAIMiDAgHyxhHmTwjGZdmpkutcCh1dmWWk2lezvPUlsL7PgnKddLM5hYNeYxk1FQ+PrN+oSdXHdicprbu9ub6cjo02EUQBAEAQBAIsrsP5G+kAkgCAVgCAIAgGmdbmJ6TZljganHtovHsAsCuf5Haaro70Gidsy3utXXPzX14HE5RH1dCDIgwIMiDBDkPoJ7gskbUz3YmItbUyYkc7ZLMi72Dsts3KoxV55Fq1kj8NfN2+ChjNtUd6RX667uqW+r4I9WYtC1ItaAKlaqiqOQRRoB8hJxypLAEAQBAEAQCLK7D+RvpAJIAgFYAgCAIBY7cwBlY1+O3K+myn3byEa/1gynh5R5rqJ3RvDRhwZTzVxwYfAgygsjuyaPrWivV2nhZ4pH3PBKEAQZEGGWGbZJFaKjW2dDHSQU7Z1HqI2N6TIvzWHq46DGQ/8ALP6zn3hQo/XJdEcLJz+1bczVa6HbpvKkQBAEAQBAEAiyuw/kb6QCSAIBWAIAgCAUIgHAOn+yzibSyEA0S8/bK/DdsJ3x8LA/zEqtbXiW94ne9l9Vv0OlvjF/RmAkI6gQZEGD4sbQTKRrslhGJyX1MlwWEc9qrMyLctpxPIDWbEs8CHKSim2el+rPYpwdmY9TDdtsX7RaDpqLrPWKn2qN1f0yxisLBx1tjsm5PqbTMngQBAEAQBAEAiyuw/kb6QCSAIBWAIAgCAIBoXW5sI5GKMqtdbcIs5A5vitp6VfhorfpPjNN9feQaLPZGt/SamM3yfB+j/bmccB14iUeD6hGSayisHooTBhvBaZd03VxK7V34WDGMdZJRSSeWbJ1d9HztDaFVRGtNRGTce70SEaIfM26NPDe8Jvpjl5Knad+5XuLm/semRJhzpWAIAgCAIAgCARZXYfyN9IBJAEArAEAQBAEA+XXUEHiDwIPIiDBwTrA6Kvsu4vWuuDc/wB2wHDHsP7hvAflPhw7uNfqdPl70Tsdh7ZxFUWv0f4NV+0iQe7Z1P6uJBblT3Gsi26zwLK2zWb4xwVdlrkxjY72ulVSNZbYwRK0GrOx7h/94TZGLk8IiXXxqjvSPR3Vx0RGy8XdfdbJvIsudeI3tPVrU/lUcPaST3ydGO6sI5W+6V03ORts9GkQBAEAQBAEAQCLK7D+RvpAJIAgFYAgCAIAgCAQZuHXfW1VqLZXYCrI4BVlPcQYByfpJ1NksX2feFU8fs+TvFV9i2gE6ewg++aZURfIs9PtW6tYlxX1NUfqs2wDp6Co/wAQyKt3+vH+k1fp2TP/ANitrjFmX2R1M5lhBysiihNeK1b1thHvIVR/We40LqR7drSfCEcep0/on0JwtmDWhC1rDRsi0hrmHgDyUexQBN6io8isttna8zeTY5k1lYAgCAIAgCAIAgEWV2H8jfSASQBAEArAEAQBAEAQD5Lac+XtgHytinkyn3EGAfYgFYAgCAIAgCAIAgCAIBFldh/I30gEkAQCsAQBAEAQCO2wKCzEKqgsWJAAUDiSe4QDk/SzrRtctVs3REBKnMdQzP7aUPAD+JtdfDvkS3VRhwXFnQbO2BbqEp2+zH6v9jm+0r8jJJbIvvuJ4/eWuw+C66D4CRHqZPqdDHYWnrXCPzMUKTUd5NUYfiQlT8xPcbn4kW/Z1S4biNp6OdY+0sEgG05dI505LFm0/ht7Sn36j2SRG9rmU+o2VCXGt4Z3Loh0rxtqU+loJDLotlL6C2lz3MO8eBHAyUmmsoo7K5Vy3ZLDM9MngQBAEAQBAEAQBAIsrsP5G+kAkgCAVgCAIAgCAco64OkTM42dUxCbq3ZBH4gf2dB9nDeP6e4mRNXduRwubOh7P7NWpudlnux+rObyoPoaWFwEGSG6oET3GWCPdUpIxd6aGSovJQX17rL/AKMbft2blV5VRPqHdsrHK6gn1qz9R4ECSKp7rKjXaZXV56o9R4OUl1aW1tvV2otit4ow1B+Rk05gngCAIAgCAIAgCARZXYfyN9IBLAKQCsAQBAEAoYB5w6Q5Juzcy1ub5d6/oSw1p/aglPq5ZsZ9I7PVKGhi11y/qWEil8IBQweXyMZmiSqyj1qWSzm4rD0R1N5bW7IoDHU1PdR+hbDuj+UgSwg8xRyOpju3SXmbvPRoEAQBAEAQBAEAiyuw/kb6QCWAIAgCAIAgFDAPOXSXENGfmVHmuVc48lrelU/JxKjVxas9T6N2dvVmiUeqbT+5jpEL9CDJ8udBMpGucsIxWW+pkqtcCg1dmZFtNpBPRXU/htTsjH3hobjbkfpewlf7d2WEFiKOQ1M9+2UvNm6z0aRAEAQBAEAQBAIsrsP5G+kAlgCAIAgCAIAgHMOt/oyz6bRoUs1aCvIRQSTQNStoHiup19h/hkbU095HhzRdbE2l+kuxL3Zc/LzOVLeDxlS4NH0OGphJZTDXCY3WJXxRaZGTN0Kyu1Gr6IsWbWb0iqnJt5M10M6NWbUy1x01Fa6PfYBwqo14jX8zcQB7z3Gb6oZeSs2hqlVDcXvM9PY1K1oqIAqIqoqjkqgaAfISYc2SwBAEAQBAEAQBAIsrsP5G+kAlgCAIAgCAIAgFGGsA5b0y6pxazX7OZKXbVmxX1FDN3lGHGs+zQj3TTZTGZZaPal2n9nmjmO0+i208YkXYWSNDpvV1m1D7Q1eokd6eS5FxHbFU+bx6lhTsbMsYKmJmMT3DGu+u7Cpl4CW0aOsvubh0c6ps/JYNkgYVPfvFXyGHgqA6L72PDwM2xo8SBftXpUviztXRvo9jbOpFGNXuLrvMxOtlth5u7d5+nIaDhJCSRSyk5PMnxMtMmBAEAQBAEAQBAEAiyuw/kb6QCWAIAgCAIAgCAIAgFIAgFYAgCAIAgCAIAgCAIAgEWV2H8jfSASQBAKwBAEAQBAEAQBAEAQBAEAQBAEAQBAEAQBAIsnsP5G+kA//Z"/>
          <p:cNvSpPr>
            <a:spLocks noChangeAspect="1" noChangeArrowheads="1"/>
          </p:cNvSpPr>
          <p:nvPr/>
        </p:nvSpPr>
        <p:spPr bwMode="auto">
          <a:xfrm>
            <a:off x="155575" y="-2773363"/>
            <a:ext cx="3914775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AAAQABAAD/2wCEAAkGBxAPEBIQEBAPEBAPEBAOFQ8QEBAVDw8NFxEXGBURFhUYHSkgGRomGxYVIjIiJisrLi4uGB8zODgtNygtLisBCgoKDg0OGhAQGi0lICYtLS0tLS0tLS0tLS0tLS0tLS0tLS0tLS0tLS0tLS0tLS0tLS0tLS0tLS0tLS0tLS0tLf/AABEIAREAuAMBEQACEQEDEQH/xAAcAAEAAQUBAQAAAAAAAAAAAAAAAwEEBQYHCAL/xABKEAACAgEBBAYHBQcAAxEAAAABAgADBBEFEiExBgcyQVFyEyJhcYGRsRQjQlKCM0NikqGiwbLD0QgVJFRjZHODk5SjpLPC0vDx/8QAGwEBAAIDAQEAAAAAAAAAAAAAAAQFAQMGAgf/xAA5EQACAgEBBQUHAgYBBQEAAAAAAQIDEQQFEiExQQYTUWFxIjKBkaGxwRTRIyQzUuHwQhY0YnLiFf/aAAwDAQACEQMRAD8A7jAEAQBAEAQBAEAQBAEAQBAEAQBAEAQBAEAQBAIsrsP5G+kAlgCAIAgCAIAgDWAY7aG3sPG/b5eLR7Lb6kOvuYwDE3dYOyV55+OfIS/+iDMby8TYqrHyi/kW56zdjf8AHV/7HJ/+Exvx8T1+nt/tfyZLX1jbIblnUjzLYv8ApKI3l4nl02LnF/IvsPphsy4ha8/DZjyQZFW+fcpOs9HhprmZtWBGoIIPeOIMGBrAKwBAEAQBAEAQCLK7D+RvpAJYAgCAIAgCAab086cps7SmpRdluu8KydEqTl6Swjjp4KOJ07uc1W2xrWWTtBs+3WWblfLq+iOQbY6Q5+YScjKtKn91WxqpA8Nxef6tZXz1kny4HZabs5p61mftPz/Yw1eCi8lUe4ATQ7pPmy0r2dVD3YpfAk+ziee8Zt/SRKHGEd4zD0iPhsUT0rWa5aJMgswte4H3z2rSLZs9PofeFdfjHXHuvo46/c2ug19oU6H4zfHUSXUrLtjUy5x+XA2bZnWbtfH0DXV5Kg9nIqUnTwDpun56zdHU+JVW7EX/ABeDc9jddFDaLmYttB77KSLax7SODD4AzfG6LK23Zl9fJZ9DoGxOkeHnLvYuTVd3lVb7xfMh9ZfiJsyQHFp4aMrrMmBAEAQBAIsrsP5G+kAlgCAIAgCARZFoRWduCorOT/CBqYB5qzM58q2zJs1L5Dm06/hU9hPcF0HwlJqLN+xn0/Y+kWn0kV1ay/VkU0FsU1jBhyS5lYwN5CDJ8swHMzKi2eJWRjzZ8parcmU+4ienCS5o1Q1NNjxGSZ9FBPOTa4pkb0Az0ps0z08WWtuLNsbCBbovAtd1kYOpZXXk6kq6nxDDiJIhY1yKnUaOEliccm+9FOtfMxSteZrmUci3AZVY8Q3Kz3NofbJML88JFDqdl49qr5Hbdi7YozaVyMawW1PyYcCD3qwPFWHeDxkkp2mnhl/BgQBAIsrsP5G+kAlgCAUMAjqyEckKysVOjBWBKt4HTkYBJAMV0s1+wZm72vsmRp7/AETQDzpX2R7h9Jz0uZ9hqxuLHgg50ERWWLJNRbRbJi7/AK1mpJ5JqdFHt05mb5WqPCBW16N3fxNR8F0Xrjmyoxih1rJA70JJUj/BmO8UliS+J7/RypkpUS4dU22sfhk9zkAkAk+A5maorLJl1jhBySyW9eLvetb6x57v4F+HefbNzsxwh8yFXou89vU8X0XRfuySzFRvwgEciBoR7iJ4jbJPmbrdDRNY3UvNcGfWOrAaMd7Tk3eR7fbMWOL4o96WNsE42POOT6teZLNZLKaQYwQZFIImyEsES+hSRi7k0MlReShur3WbD0D6WPsrJFmrHGtIW+riQU5elUfmXn7RqPCSarMcGUu0dGrI95H3kel6rAyhlIZWAYMORUjUESWc8fcAQCLK7D+RvoYBLAEAgznK1WMvNa3Ye8KSIByuvEOFjYu0MUaXV01WWheeXUVDWpZ+YtqxBPJtD4zjdDtWyOunCx8HJ/AnOpSr4HVcTIW1EsQ7yWItisO9GGoPyM7IglM6sNVYp4hq3UjxBUjSAeYcI61prz3F+koLVibXmfW9DLe01bf9q+x92vujkSeQAGpJ7gB3mIQcnhGdTqIUVucuhnttdGV2bhrl7TyHqsu9WrBxlRr2fTXRrG1UaDTUgaDlqSQDZw0cEuJw2p7Samcn3fBGh7P28TZuuPUY6AkgsvhqQAD79BPF2jju5iStmdorXaq9RxT4Z8DPW2hRqeQldGLk8I7G++NUHOT4I2qjoUacN9obVufEx0UOMeoKclwdNxWLcFZjw3dCePEjutKtHFLMjhdd2iusk408F9TlO1NsektLUI1FYPqp6V3bTxZmPE+4AeySO6hjGEU72hqnLe7yXzMnsLazWH0dh1bTUN4+IMg6rTKK3onWbB21ZdPuLnl9GZyV51ogFDBh8jG5qyVWyj1scFlNxWNHojqe2kcjZNIY6tjNZiHyodax8K2QSwg8xTOR1Nfd2yj5m7z0aBAIsrsP5G+kAlgCAfFoBBB5EEfOYyDQdj172zq624mqs4589RNbf1Uz5rtCLq2hZj+778SypeYozHVrcW2dUh5473Yv6a7WVP7d2fRdPPfqjLxSIFixNo2dxqCPEETceDy/SNFA8NR8jKK/+pL1Pq+y3nR1f+q+xnOguGL9q4aMAVWx7yDyJrqZl/uCn4SToo+02Ufae1xoUV1f4LPr52gX2wtdu81OPTQBWDpqrHffQ9xOumvsEtDhDQekOTjW5VtmHU1GOzA11MdWQbo146nv1PPvgyng6R1c7PGXtLERwGSsNlMp5N6NfVH87IfhK7Sw/iNnY7d1Mv0lcc+9jPwRs3+6SyHXDxKwTuWZDu3gWWv1Qf5j8pYnGnGsTpB6PZ1+B6CtjkXV3/aCfvECaeoBp7PH8R8YBj9lMRfXp+cCarv6cifsyTWrrx4o3iUR9WEAQDHZxkmopdcywm8qjuHUCD9gyj3HPbT/ALtRrJ1XuI5XaH/cS/3odPmwhiARZXYfyN9IBLALHa+1asSv0tzELvKiqqlnssbsoijizH/BPITxOahHek8LxMpN8EaNbZXtW6+2+q0U4xTHrx790BbNwWWWlVYjeO+oBJ1AXu1M5TbW1ZxlXHTS4NZyuvHH4JdNXPeRjejuzrrK7q6ckY+KmTkLWK1V7yd/V95rN4Ku+W0GhJBB1ErtdqK4yhO2G9NxWW20uXlh58TZFPik8IvcS/L2IjsGXMxTY19iOqplAnTeat10Q8B2So1PeJb7L27XPdplDd8Mf5NdlG9mSZ0bGvWxFsU6pYqup8UYag/IzqCGeZ7V0dx4W2r8rGEo9R/UkfU9jvOiq9EZzq8v9HtfDJ5O11Xxah9P6gSToX7TKbtTDNMX4P8ADNj67er2/PZM7DX0lyIKrKQQGsrBJV114ajU6jvGnhLM4U5AOg+0Frstux3oqqUsz2jd1PIKo5kkkTDeFk91wc5KK68DoXVXcKdrUKf3tN9A824H/wBWZA0csyZ1vaSncpq8uH0/wdS6xuiS7Xwmx94JajC2pzyW4AjQ+wgkH3ywOPPOWT1b7XrsNRwbWIOgZCprb2htdNPfAMpf0ObZq1LkFTlXMbCi8RTQndr+YsV/lMjaue7X6l32f0zu1kX0jxf4JJTH0pCAUY8IR5k8IxWW+pkutFBq55ZazaQGz0V1QbPNGyaCRo2QbMo6d62Odw/yBJYQWI4OQ1E9+2UvM3WejSIBFldh/I30gEsA53nbYbNz8bRFGLW+YKnOpsuvSvcNunJV0NoHMkanvnM7d1sZUWUwfGLWfmSaYNSTY2Uypfm0tpvPZXkqD+KpqVTX2+tWwnNahOdVNkeia4eKbf5JK955Nb6O7HN2RctT2Y1GJawF9BZWylOulO92CtZ1XkTwA4acbTWatV0xc0pSkuT/AOPn45lz8DXGOW0jPJgvtW9sXfYYeMEGRbr97cxHChSORI4s3cCNOJ1EvYWzYv8AmJr0Ri63c9lHR60CgKoACgAAcgByAnWEI805w0vvHhk5I+V7yk1P9Vn1DYjzoa/Qt6tofZr6LxrvU31XAKCSQrgsNB4jUfGe9I8Tz0I23oqzTuHV8uvI6B0i60rbH3dnFBWum9dbW+8WI13VQ6aacOJk67VKvguJy2zNh2arMpvdS4cuJqm3+lO0c6k491tJQsjEikq/qsG04NppqB3SO9blNNFvHsw65xnXZy8UYelrq7arKrDW1LCxbeBffHsPDx118ZpruUMyXMtdbs+eqUaZP2VxcupmR0o2mDr/AL4ZGvuq0+W5pPf62fgRf+mNLjGWZXA6x9qU8HejJXTlZXuOf1IdB/LNsdd/ciBf2V61T+a/Y13aW07sy+zIvUK76KFDbypUOyoPvJJ9pMj6m5WNY5FvsPZ8tJXKM17TfPx8MEEil6IMkWQ2gnuC4kbUSxEw9p1MlxRzl0syLrYuzGzMmjFU6HItSreHNUJ9dh7lDH4TdVHMiv11vd0yfw+Z6txqFrRa0G6laqiqOQRRoB8hJxypLAEAiyuw/kb6QCRhqCPEQDlNS7uDjOr1pkbOIB9K26guqVqrq7D+EMC4146ag6HScFfGUNddXYm1NtcOeG8pr05k+PGtNdCTEwjtV6snIxxTj1b5VXOt95IK8SOC1d/M73A8AOOmy5bPjKqqe9J82uS/+vsZ9/DaM3m59GIiUonEjcqx6EBdtO5UHIDvJ0A7zK+mi3USdkn6yfL5nttRMT0a21bs6+85eLdTi5TJd6bWuw0XBQh9ItZJCFQvEa6aHXhxna7K12nVap7xNrlzX3I18JSe8kdJouWxVdGV0cBldSCrKeRBHMS+Ip5v2wm7l5Y8MzK/9djKXV/1WfTNgPOgr+P3ZaaSPkuHFMtFf0TNvA7jHeDAEhTpoQflzknHeRWOaKhT/SWz3092TzlccPqn+59NnJ+E7x8F4meFTLrwNstpU4xW95+CWSeotuje0Dd4Hd7JrmlnhyJdDm4J2LDPueSQIAgCAIBaZj8JurRXayeEYsmSShfM3/qS2b6baRuI1XEoZ/dbYdxf7fSSVp1zZSbXs92HxO/ySUggCARZXYfyN9IBLANb6R9D8bLD2LXVXl6pamQU1+/rYMhcfiX1QD36EzVZVGxNS6rHmZUmjB5G3rKFIycTLpdAS25RbdToBxZba1IK8NeOh05gTh7ezmqjZiGGuj/cmq+GCmwagtbZt+guyVFhLaD0GNzrq17gFOp/iJPhK/VycprT1+7Hhw6vq/28jZH+5mHv6W+ntrrRFTGsfc+02qSLDpqFRARuhtCA7d+nA6iWMdjSppds+MkuS6evp4I2ShYoqWMI2XquZvs2Qv7mvOuSnwFe4hdR7BabROw0Epy00HPnj/foV16xY8HJuk66Z+aP+d3n5vr/AJkPWf1WfQ+zjzoI+r+5jHYAangBIyTfBF1OagnKXIjovWwarqR46HQ+7xnucHDmaNPqq9Qm4cvQkAmvJIUYrkisHoivZgPVAJ9p0E9wSb4kbUzsjHNay/Mt8XKc9pRulioZdeY7yPD2zdZVBcnxK7Sa2+bTsj7LbSa/3l5l7IxcoQZKGDD4Ixua8lVopNbPLwWU3FWd06itmejwbMkjjlXtodP3NXqD+70knVLEUctr7N++XlwOlibCGIAgEWV2H8jfSASwBAMX0pxXvwcqqrjZbjX1qPF2rIA+PKYfIHP+k9rZuAfsZV9fR79THdbcRgbKGB5MQpUqfEicBoYLSa7+YTWG/n0ZZZzFNGHZK8mocmrsUEe4jh7p03GMjoko21+TRf7C27nbOpFFQxr6K97cW0Mlq6sSdbE1DcSeJXU95MmQ1eFiS+RT27H45hLh5mhZ+e+TkZFzqqPZe7FEJKqSBwBPEyJqpb08+R1vZ+Dr0u4+kmWuTTvqV101mmue48llq9P38HBvmQ+jarsDeT8nevlP+Js3o2e9wfiQ+5t0jzUsw/t6r0/Y+0zEP4tD4NwPyM8uqS6G+vaFEuDlh+D4MPmVj8QJ8BxPyEKmb6GbNoUQ4b2X5cfsRkPbw0KJ3k9th4Ad3vnv2K/Nkd9/q+GN2HnzfounqXaKAAANABoB4CaJSbeWWVdcYRUYrCRWYNggHxYdBMxRrtlhGIyW1MmQRzmpnlsg1J7PrHkAOZY8h85tisvBBttUISl4I9WdGNljDw8fGH7imusnxcL67fFtT8ZYHIN5eTKQYEAQCLK7D+RvpAJYAgFDAMLtXorh5LmyyoradNbabLKbHA5BmrILfHWarKa7Pfin6o9KTjyNS230IsxfvNnobaTqXxGsJtD8y9TufW1PEqxHE6g901W6ZS5Fho9oOn2Z8V9jV8raK16rcl1DDgVupsQ6/qGh+EhuixdC6jr6Jr3seppaOGsuI5G3X+1Zr1Caaz4F9sOcZ0zcXlbz+yJZHLsQCOytSOKg+8Az1GTXJmi2muSzKKZbV+kHFa0A/LybT5aCb3ucnJlbX+oXt11RS8OT/YvAf/yR2W8G2llFZg9CAIBb5L6CbILLIeqnhGW6L9H6raxkXrv75O5WewqgkbxHeTp3+ySpzcPZicqoq9uc+XRGayej2O2jJWtdiMro9YCsjqdVYaeBAPGeY3Ti+Yno6ZrdwdA6D9L3vf7HmboylUslqjRMqsczp+Gwd45HmO8CxquViOb1eklp5eRu2s2kQrAEAiyuw/kb6QCWAIAgCAUMAEQDgXWKmm1sz2mhv/Lp/slVrvfXod72Vf8ALSX/AJfhGvSEdQIAgCDAgyIAgCAY/MeSK0U+tsPnD2xk0p6OqzdQEkAqCVJOpAJ7tZJe7Lmig7qab3JYXobn0Z2zZkIPTIVJZ0W0KRVcyBS4X+IBl1Hy79NdtOFvLkYp1KlN1SftIu9s4+8hdWauysGxLUdkZHAOhDqQR3g6EcCZ4qk4yTPeqpjbW0/U2LHzH2f6DNpsyGxLVqa/HutusApcD71RYSUddQeHaAIIJ0Ir9mbWtlqJae954tZObspju7yNyr6Z7OYhTkqhJ0BtSypSe4BrFAnRxurk8Rkn8SLuyXQzysCNRxB469xE2nkjyuw/kb6QCSAVgCAIAgCAcI6z102tke2vHb/w9P8AErNd7yO67KP+BNef4NXkA6tCAIAgCAIAgHzYdBMo8WPCMRlPqZLguBzupnmRbs2gJ8OM2pZZClJRi2zti7BFeDsvZb61tYtu0LbV09ItybrMiMeTb94/SjDkZ42rq3pNLvxWXlI5WuUp2uecPmXON0NqDBsi+7JVSCK39GtRI5FlRRv+48PZOPu25fOLjXFR81z+pYTtssWJPgT7VcZV9eInFUeu+8jlXSjbyVn+J2C8PyhvZNGnT09Ur5c2mo+bfN+iX1NEuPsozmTipYpVlBBGhBA0lbC2cHlM9mJ6LZDYOYMAnXFyFdqFJ/YXqN5ql/gZQSB3FTpz0n0DYm0Zamvdn7y6+KIeoqUfaRvOV2H8jfSXpGJIAgFYAgCAIBw3rWGm1bPbjYx/q4/xK3X80dv2Tf8ADs9UalK865CAIAgyIMCDIgwW+U+gmyCIeqniJibDqZLRz1jyzNdB9kfbdoY1BGqG0W2f9DX67a+w6Afqm6mOZZKzaVu5TjxPQXTAYJpQZoY62fcio2DJ9Pof2Jr9cNprrp3a68NZIudag3Zjd655HNxzngahVsyyyzX0u0qMMI4KX30i2ywld3dNY31UDe11bXiJx20NVoIpLSQTnnnjK+T4fQmVxsfvMzexGxExw+LuegO+2+hLb7AkOzNxLNqDqTqdRKHVfqJXbt3vcsP6Y6JG1YxlH1kbXqQUtrrXkMiLcunowXGtZJ8GOgHtI8Z5r0c5Oa6x5rrw5/Iy2jVdpZNle08dHYtrmYl1ROmqo7im2oewa6/9YZ1GwVFuE4LHOMvun8eXwNV3utM6xk/s38jfQzriCSQBAKwBAEAQDiPW6mm1AfzYdH9LbZXa/odn2TlwtXp+TTpXHZCAIMiDAgCDJQwYbMfm2SRWim1tnQsJIKnJ13qE2Nxyc5h4YlZI8NHtI9n7MfAyZRHEcnN7Ut37d3w+5v3SfZN7205eMEstoS2k0WEKLaLGQtuPp6rgoNNeB5HTgRF2loVrKe7bx1Xr5kGqzcZrG1czLyx9loxMuq9/VL3UOtNAPN2t7DAc9FY66cJzei7PX13J24wuuSU74bvAvq9m14OWMSj9jZhJc1Y/c21FalsPh6RfmaWPeZJ7T0QUYXcpZx6r/H5PGmk8tGOx6KzRl4Vp0rqsZVOuhWi1d9N0926xYDw3BKSc5d7VfDm0s+q4P59fU3qOcxIOg9T7Ty8XMtp3kxMclr2VlrfNZVANWvbHBm1GoHDvnXbM0L00pvlFvgvIjXWKUUkdQyew/kb6S4IxJAEArAEAQBAOMdci6bRqPjhr/S5/9sr9fyR1/ZN+3avJfk0eVp2yEAQBBkQYEA+LW0EzFGq2WEYjIfUyZBYRz2onvSICfAEnuAGpJ7gBNkVl4IVk1CLk+h6k6E7F+wYGPjfjrrBsI7729aw/zMZYJYWDj5ycpOT6mcmTyU0mMA57YcrHvyh9jyci6/JssW6tVNduPr9yu+TogRNE0JHFWPfqea2rsnU6zUqSa3cYXl48CVTZCMeJ97O6CWZDtftC1lFpTewaWHozWmu6ltvNuZJC6Du1I11s9HsyqiMU+LX5PE7228G+11qoCqAqqAoUDQKoGgAHcJZmg+crsP5G+kAkgCAVgCAIAgHIeuqvTLxG/Pj3L/LYh/8AfIOuXspnVdlJYvnHxX5OfSrO7QgCAIAgCAWmXZwm2tFfq7MIxbGSihk8s2vqu2J9t2nSGGtWN/wuzhw9Qj0a/FyvDwUyRRHLyVG1bt2tQXU9JCSznysAQCmkArAEAiyuw/kb6QCSAIBWAIAgCAcy67sf7vDt/LdbTr56t7/VSJrFmovuzdm7rUvFNHLZUH0dCAIMiDAgHyxhHmTwjGZdmpkutcCh1dmWWk2lezvPUlsL7PgnKddLM5hYNeYxk1FQ+PrN+oSdXHdicprbu9ub6cjo02EUQBAEAQBAIsrsP5G+kAkgCAVgCAIAgGmdbmJ6TZljganHtovHsAsCuf5Haaro70Gidsy3utXXPzX14HE5RH1dCDIgwIMiDBDkPoJ7gskbUz3YmItbUyYkc7ZLMi72Dsts3KoxV55Fq1kj8NfN2+ChjNtUd6RX667uqW+r4I9WYtC1ItaAKlaqiqOQRRoB8hJxypLAEAQBAEAQCLK7D+RvpAJIAgFYAgCAIBY7cwBlY1+O3K+myn3byEa/1gynh5R5rqJ3RvDRhwZTzVxwYfAgygsjuyaPrWivV2nhZ4pH3PBKEAQZEGGWGbZJFaKjW2dDHSQU7Z1HqI2N6TIvzWHq46DGQ/8ALP6zn3hQo/XJdEcLJz+1bczVa6HbpvKkQBAEAQBAEAiyuw/kb6QCSAIBWAIAgCAUIgHAOn+yzibSyEA0S8/bK/DdsJ3x8LA/zEqtbXiW94ne9l9Vv0OlvjF/RmAkI6gQZEGD4sbQTKRrslhGJyX1MlwWEc9qrMyLctpxPIDWbEs8CHKSim2el+rPYpwdmY9TDdtsX7RaDpqLrPWKn2qN1f0yxisLBx1tjsm5PqbTMngQBAEAQBAEAiyuw/kb6QCSAIBWAIAgCAIBoXW5sI5GKMqtdbcIs5A5vitp6VfhorfpPjNN9feQaLPZGt/SamM3yfB+j/bmccB14iUeD6hGSayisHooTBhvBaZd03VxK7V34WDGMdZJRSSeWbJ1d9HztDaFVRGtNRGTce70SEaIfM26NPDe8Jvpjl5Knad+5XuLm/semRJhzpWAIAgCAIAgCARZXYfyN9IBJAEArAEAQBAEA+XXUEHiDwIPIiDBwTrA6Kvsu4vWuuDc/wB2wHDHsP7hvAflPhw7uNfqdPl70Tsdh7ZxFUWv0f4NV+0iQe7Z1P6uJBblT3Gsi26zwLK2zWb4xwVdlrkxjY72ulVSNZbYwRK0GrOx7h/94TZGLk8IiXXxqjvSPR3Vx0RGy8XdfdbJvIsudeI3tPVrU/lUcPaST3ydGO6sI5W+6V03ORts9GkQBAEAQBAEAQCLK7D+RvpAJIAgFYAgCAIAgCAQZuHXfW1VqLZXYCrI4BVlPcQYByfpJ1NksX2feFU8fs+TvFV9i2gE6ewg++aZURfIs9PtW6tYlxX1NUfqs2wDp6Co/wAQyKt3+vH+k1fp2TP/ANitrjFmX2R1M5lhBysiihNeK1b1thHvIVR/We40LqR7drSfCEcep0/on0JwtmDWhC1rDRsi0hrmHgDyUexQBN6io8isttna8zeTY5k1lYAgCAIAgCAIAgEWV2H8jfSASQBAEArAEAQBAEAQD5Lac+XtgHytinkyn3EGAfYgFYAgCAIAgCAIAgCAIBFldh/I30gEkAQCsAQBAEAQCO2wKCzEKqgsWJAAUDiSe4QDk/SzrRtctVs3REBKnMdQzP7aUPAD+JtdfDvkS3VRhwXFnQbO2BbqEp2+zH6v9jm+0r8jJJbIvvuJ4/eWuw+C66D4CRHqZPqdDHYWnrXCPzMUKTUd5NUYfiQlT8xPcbn4kW/Z1S4biNp6OdY+0sEgG05dI505LFm0/ht7Sn36j2SRG9rmU+o2VCXGt4Z3Loh0rxtqU+loJDLotlL6C2lz3MO8eBHAyUmmsoo7K5Vy3ZLDM9MngQBAEAQBAEAQBAIsrsP5G+kAkgCAVgCAIAgCAco64OkTM42dUxCbq3ZBH4gf2dB9nDeP6e4mRNXduRwubOh7P7NWpudlnux+rObyoPoaWFwEGSG6oET3GWCPdUpIxd6aGSovJQX17rL/AKMbft2blV5VRPqHdsrHK6gn1qz9R4ECSKp7rKjXaZXV56o9R4OUl1aW1tvV2otit4ow1B+Rk05gngCAIAgCAIAgCARZXYfyN9IBLAKQCsAQBAEAoYB5w6Q5Juzcy1ub5d6/oSw1p/aglPq5ZsZ9I7PVKGhi11y/qWEil8IBQweXyMZmiSqyj1qWSzm4rD0R1N5bW7IoDHU1PdR+hbDuj+UgSwg8xRyOpju3SXmbvPRoEAQBAEAQBAEAiyuw/kb6QCWAIAgCAIAgFDAPOXSXENGfmVHmuVc48lrelU/JxKjVxas9T6N2dvVmiUeqbT+5jpEL9CDJ8udBMpGucsIxWW+pkqtcCg1dmZFtNpBPRXU/htTsjH3hobjbkfpewlf7d2WEFiKOQ1M9+2UvNm6z0aRAEAQBAEAQBAIsrsP5G+kAlgCAIAgCAIAgHMOt/oyz6bRoUs1aCvIRQSTQNStoHiup19h/hkbU095HhzRdbE2l+kuxL3Zc/LzOVLeDxlS4NH0OGphJZTDXCY3WJXxRaZGTN0Kyu1Gr6IsWbWb0iqnJt5M10M6NWbUy1x01Fa6PfYBwqo14jX8zcQB7z3Gb6oZeSs2hqlVDcXvM9PY1K1oqIAqIqoqjkqgaAfISYc2SwBAEAQBAEAQBAIsrsP5G+kAlgCAIAgCAIAgFGGsA5b0y6pxazX7OZKXbVmxX1FDN3lGHGs+zQj3TTZTGZZaPal2n9nmjmO0+i208YkXYWSNDpvV1m1D7Q1eokd6eS5FxHbFU+bx6lhTsbMsYKmJmMT3DGu+u7Cpl4CW0aOsvubh0c6ps/JYNkgYVPfvFXyGHgqA6L72PDwM2xo8SBftXpUviztXRvo9jbOpFGNXuLrvMxOtlth5u7d5+nIaDhJCSRSyk5PMnxMtMmBAEAQBAEAQBAEAiyuw/kb6QCWAIAgCAIAgCAIAgFIAgFYAgCAIAgCAIAgCAIAgEWV2H8jfSASQBAKwBAEAQBAEAQBAEAQBAEAQBAEAQBAEAQBAIsnsP5G+kA//Z"/>
          <p:cNvSpPr>
            <a:spLocks noChangeAspect="1" noChangeArrowheads="1"/>
          </p:cNvSpPr>
          <p:nvPr/>
        </p:nvSpPr>
        <p:spPr bwMode="auto">
          <a:xfrm>
            <a:off x="307975" y="-2620963"/>
            <a:ext cx="3914775" cy="57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://it4it.ru/images/2009/01/te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93" y="1550787"/>
            <a:ext cx="122948" cy="1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it4it.ru/images/2009/01/te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35" y="2780928"/>
            <a:ext cx="122948" cy="1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0610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214" y="260648"/>
            <a:ext cx="8856984" cy="5400600"/>
          </a:xfrm>
        </p:spPr>
        <p:txBody>
          <a:bodyPr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4000" u="sng" dirty="0" smtClean="0"/>
              <a:t>Продукт проектной деятельности:</a:t>
            </a:r>
            <a:br>
              <a:rPr lang="ru-RU" sz="4000" u="sng" dirty="0" smtClean="0"/>
            </a:br>
            <a:r>
              <a:rPr lang="ru-RU" sz="4000" u="sng" dirty="0" smtClean="0"/>
              <a:t/>
            </a:r>
            <a:br>
              <a:rPr lang="ru-RU" sz="4000" u="sng" dirty="0" smtClean="0"/>
            </a:br>
            <a:r>
              <a:rPr lang="ru-RU" sz="4000" dirty="0" smtClean="0"/>
              <a:t>Изготовление и приобретение атрибутов для игр и пособий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Выставка рисунков по ПДД</a:t>
            </a:r>
            <a:endParaRPr lang="ru-RU" sz="4000" dirty="0"/>
          </a:p>
        </p:txBody>
      </p:sp>
      <p:pic>
        <p:nvPicPr>
          <p:cNvPr id="3" name="Picture 8" descr="http://it4it.ru/images/2009/01/te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29" y="2564904"/>
            <a:ext cx="122948" cy="1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it4it.ru/images/2009/01/te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29" y="5331210"/>
            <a:ext cx="122948" cy="12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kira-scrap.ru/KATALOG/RAZNOE/1/0_8ad73_ee5f7047_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032" y="3844035"/>
            <a:ext cx="1665644" cy="16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7913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tsdbklimovo.ru/wp-content/uploads/2016/03/863Bookworm_Book_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376674"/>
            <a:ext cx="5267611" cy="247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12776"/>
            <a:ext cx="8676456" cy="5040560"/>
          </a:xfrm>
        </p:spPr>
        <p:txBody>
          <a:bodyPr/>
          <a:lstStyle/>
          <a:p>
            <a:pPr marL="0" indent="0" algn="l">
              <a:lnSpc>
                <a:spcPct val="125000"/>
              </a:lnSpc>
              <a:buNone/>
            </a:pPr>
            <a:r>
              <a:rPr lang="ru-RU" sz="3200" dirty="0" smtClean="0"/>
              <a:t>-</a:t>
            </a:r>
            <a:r>
              <a:rPr lang="ru-RU" sz="2800" dirty="0" smtClean="0"/>
              <a:t>подбор материала по ПДД;</a:t>
            </a:r>
            <a:br>
              <a:rPr lang="ru-RU" sz="2800" dirty="0" smtClean="0"/>
            </a:br>
            <a:r>
              <a:rPr lang="ru-RU" sz="2800" dirty="0" smtClean="0"/>
              <a:t>-рассматривание рисунков, фотографий о дорожных ситуациях;</a:t>
            </a:r>
            <a:br>
              <a:rPr lang="ru-RU" sz="2800" dirty="0" smtClean="0"/>
            </a:br>
            <a:r>
              <a:rPr lang="ru-RU" sz="2800" dirty="0" smtClean="0"/>
              <a:t>-просмотр видеоматериала;</a:t>
            </a:r>
            <a:br>
              <a:rPr lang="ru-RU" sz="2800" dirty="0" smtClean="0"/>
            </a:br>
            <a:r>
              <a:rPr lang="ru-RU" sz="2800" dirty="0" smtClean="0"/>
              <a:t>-знакомство с литературными произведениями;</a:t>
            </a:r>
            <a:br>
              <a:rPr lang="ru-RU" sz="2800" dirty="0" smtClean="0"/>
            </a:br>
            <a:r>
              <a:rPr lang="ru-RU" sz="2800" dirty="0" smtClean="0"/>
              <a:t>-изготовление дидактических игр по ПДД;</a:t>
            </a:r>
            <a:br>
              <a:rPr lang="ru-RU" sz="2800" dirty="0" smtClean="0"/>
            </a:br>
            <a:r>
              <a:rPr lang="ru-RU" sz="2800" dirty="0" smtClean="0"/>
              <a:t>использование дидактических, настольно-</a:t>
            </a:r>
            <a:r>
              <a:rPr lang="ru-RU" sz="2800" dirty="0" err="1" smtClean="0"/>
              <a:t>печатных,подвижных</a:t>
            </a:r>
            <a:r>
              <a:rPr lang="ru-RU" sz="2800" dirty="0" smtClean="0"/>
              <a:t>,</a:t>
            </a:r>
            <a:br>
              <a:rPr lang="ru-RU" sz="2800" dirty="0" smtClean="0"/>
            </a:br>
            <a:r>
              <a:rPr lang="ru-RU" sz="2800" dirty="0" smtClean="0"/>
              <a:t>сюжетно-ролевых игр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4402" y="-29523"/>
            <a:ext cx="82809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Этапы проекта</a:t>
            </a:r>
            <a:br>
              <a:rPr lang="ru-RU" sz="4000" b="1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</a:br>
            <a:r>
              <a:rPr lang="ru-RU" sz="4000" b="1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1 этап –подготовительный</a:t>
            </a:r>
          </a:p>
        </p:txBody>
      </p:sp>
    </p:spTree>
    <p:extLst>
      <p:ext uri="{BB962C8B-B14F-4D97-AF65-F5344CB8AC3E}">
        <p14:creationId xmlns:p14="http://schemas.microsoft.com/office/powerpoint/2010/main" val="37006212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mg-fotki.yandex.ru/get/4912/47407354.266/0_86ab0_9e2a749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91" y="659978"/>
            <a:ext cx="2562809" cy="248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79196"/>
            <a:ext cx="8064895" cy="5832648"/>
          </a:xfrm>
        </p:spPr>
        <p:txBody>
          <a:bodyPr/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2800" dirty="0" smtClean="0"/>
              <a:t>- проведение мероприятий по ПДД;</a:t>
            </a:r>
            <a:br>
              <a:rPr lang="ru-RU" sz="2800" dirty="0" smtClean="0"/>
            </a:br>
            <a:r>
              <a:rPr lang="ru-RU" sz="2800" dirty="0" smtClean="0"/>
              <a:t>- обыгрывание дидактических </a:t>
            </a:r>
            <a:br>
              <a:rPr lang="ru-RU" sz="2800" dirty="0" smtClean="0"/>
            </a:br>
            <a:r>
              <a:rPr lang="ru-RU" sz="2800" dirty="0" smtClean="0"/>
              <a:t>  подвижных игр по ПДД;</a:t>
            </a:r>
            <a:br>
              <a:rPr lang="ru-RU" sz="2800" dirty="0" smtClean="0"/>
            </a:br>
            <a:r>
              <a:rPr lang="ru-RU" sz="2800" dirty="0" smtClean="0"/>
              <a:t>- решение игровых ситуаций;</a:t>
            </a:r>
            <a:br>
              <a:rPr lang="ru-RU" sz="2800" dirty="0" smtClean="0"/>
            </a:br>
            <a:r>
              <a:rPr lang="ru-RU" sz="2800" dirty="0" smtClean="0"/>
              <a:t>- обучающие и развивающие игры;</a:t>
            </a:r>
            <a:br>
              <a:rPr lang="ru-RU" sz="2800" dirty="0" smtClean="0"/>
            </a:br>
            <a:r>
              <a:rPr lang="ru-RU" sz="2800" dirty="0" smtClean="0"/>
              <a:t>- чтение художественной литературы;</a:t>
            </a:r>
            <a:br>
              <a:rPr lang="ru-RU" sz="2800" dirty="0" smtClean="0"/>
            </a:br>
            <a:r>
              <a:rPr lang="ru-RU" sz="2800" dirty="0" smtClean="0"/>
              <a:t>   рассматривание иллюстраций, плакатов,        наглядных пособий;</a:t>
            </a:r>
            <a:br>
              <a:rPr lang="ru-RU" sz="2800" dirty="0" smtClean="0"/>
            </a:br>
            <a:r>
              <a:rPr lang="ru-RU" sz="2800" dirty="0" smtClean="0"/>
              <a:t>-  просмотр телевизионных передач, мультфильмов, театральных представлений по ПДД;</a:t>
            </a:r>
            <a:br>
              <a:rPr lang="ru-RU" sz="2800" dirty="0" smtClean="0"/>
            </a:br>
            <a:r>
              <a:rPr lang="ru-RU" sz="2800" dirty="0" smtClean="0"/>
              <a:t>-  наблюдение, целевые прогулки.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23774" y="18838"/>
            <a:ext cx="43300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2 этап-творческий</a:t>
            </a:r>
          </a:p>
        </p:txBody>
      </p:sp>
    </p:spTree>
    <p:extLst>
      <p:ext uri="{BB962C8B-B14F-4D97-AF65-F5344CB8AC3E}">
        <p14:creationId xmlns:p14="http://schemas.microsoft.com/office/powerpoint/2010/main" val="3902786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908720"/>
            <a:ext cx="4680520" cy="432048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3600" dirty="0" smtClean="0"/>
              <a:t>Итоговое проведение непосредственно образовательной деятельности на тему «Красный, Желтый, Зеленый»</a:t>
            </a:r>
            <a:endParaRPr lang="ru-RU" sz="400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43607"/>
            <a:ext cx="55675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3 этап-рефлексия</a:t>
            </a:r>
          </a:p>
        </p:txBody>
      </p:sp>
      <p:pic>
        <p:nvPicPr>
          <p:cNvPr id="3076" name="Picture 4" descr="http://uid.cduttkirspb.ru/images/2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28231"/>
            <a:ext cx="3168352" cy="582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2239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306</TotalTime>
  <Words>171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Проектный метод в дошкольном образовании на примере обучения детей ПДД </vt:lpstr>
      <vt:lpstr>Вид проекта: Краткосрочный, групповой, познавательно-игровой  Участники проекта: дети средней группы, воспитатели, родители  Цель проекта: Формирование у детей дошкольного возраста основ безопасного поведения на улицах города, в транспорте</vt:lpstr>
      <vt:lpstr>-Обучение детей безопасному поведению на автомобильных дорогах  -Формирование потребности у дошкольников в изучении и соблюдении ПДД  -Вырабатывать у дошкольников привычку правильно вести себя на дорогах  -Воспитание навыков безопасного поведения на улицах, дорогах, в транспорте </vt:lpstr>
      <vt:lpstr>В современных условиях, когда увеличился поток машин, культура поведения на дорогах становится просто жизненной необходимостью. И формировать эту культуру следует с детства.          Дети в дошкольном возрасте совсем не воспринимают машину как угрозу.Они еще не умеют управлять своим поведением. Желание постоянно открывать что-то новое, непосредственность часто ставят их перед реальными опасностями в быстро меняющийся дорожной обстановке.        Данный проект направлен на то, чтобы научить ребенка безопасному поведению на дороге и предотвратить дорожно-транспортное проишествие</vt:lpstr>
      <vt:lpstr>Повышение культуры поведения детей н улице и в общественном транспорте Умение предвидеть возможную опасность, находить способы избегать ее</vt:lpstr>
      <vt:lpstr>Продукт проектной деятельности:  Изготовление и приобретение атрибутов для игр и пособий  Выставка рисунков по ПДД</vt:lpstr>
      <vt:lpstr>-подбор материала по ПДД; -рассматривание рисунков, фотографий о дорожных ситуациях; -просмотр видеоматериала; -знакомство с литературными произведениями; -изготовление дидактических игр по ПДД; использование дидактических, настольно-печатных,подвижных, сюжетно-ролевых игр</vt:lpstr>
      <vt:lpstr>- проведение мероприятий по ПДД; - обыгрывание дидактических    подвижных игр по ПДД; - решение игровых ситуаций; - обучающие и развивающие игры; - чтение художественной литературы;    рассматривание иллюстраций, плакатов,        наглядных пособий; -  просмотр телевизионных передач, мультфильмов, театральных представлений по ПДД; -  наблюдение, целевые прогулки.</vt:lpstr>
      <vt:lpstr>Итоговое проведение непосредственно образовательной деятельности на тему «Красный, Желтый, Зеленый»</vt:lpstr>
      <vt:lpstr>- «В гостях у Всезнамуса или зачем светофору три глаза»; - «Школа пешеходных наук»; - «Мы пассажиры»; - «Слушай и запоминай, ну-ка транспорт угадай» - Знакомство с макетом прилегающей территории.  Продуктивные виды деятельности: - «Моя улица»-конструктирование; - «В машине, машине шофер сидит»-рисование; - «Улица города»-коллективная аппликация; - «Светофор» – аппликация, лепка; </vt:lpstr>
      <vt:lpstr> -Сюжетно-ролевые игры «Мы водители», «Поездка в автобусе», Мы едем на трамвайчике»;  -Дидактические игры «Нади свой цвет», «Хорошо-плохо», «Собери светофор»  -Настольная игра «Сложи машину» </vt:lpstr>
      <vt:lpstr>- Михалков С. «Дядя Степа-миллиционер», «Моя улица»; - Носов Н. «Автомобиль»; - Дорохов А. «Зеленый, желтый, красный»; - Дугилов А. «Моя улица»; Загадки, стихи о транспорте, о дорожных знаках</vt:lpstr>
      <vt:lpstr>-Издание буклета для родителей «Как научить ребенка безопасному поведению на улице» -Консультация «Роль семьи в воспитании у детей навыков дисциплинированного поведения» -Памятка для родителей: «Что могут сами дети», «Юному пешеходу».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Эльвира</cp:lastModifiedBy>
  <cp:revision>23</cp:revision>
  <dcterms:created xsi:type="dcterms:W3CDTF">2016-05-15T06:02:49Z</dcterms:created>
  <dcterms:modified xsi:type="dcterms:W3CDTF">2021-02-15T18:02:01Z</dcterms:modified>
</cp:coreProperties>
</file>